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60" r:id="rId5"/>
    <p:sldId id="261" r:id="rId6"/>
    <p:sldId id="262" r:id="rId7"/>
    <p:sldId id="263" r:id="rId8"/>
    <p:sldId id="264" r:id="rId9"/>
    <p:sldId id="265" r:id="rId10"/>
    <p:sldId id="266" r:id="rId11"/>
    <p:sldId id="268" r:id="rId12"/>
    <p:sldId id="267" r:id="rId13"/>
    <p:sldId id="25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522"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48C2C350-89A7-4921-B246-A7FCD97159BE}" type="datetimeFigureOut">
              <a:rPr lang="en-US" smtClean="0"/>
              <a:pPr/>
              <a:t>6/24/2010</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30198D1D-9708-4936-BB36-E3CDC2F77CE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8C2C350-89A7-4921-B246-A7FCD97159BE}" type="datetimeFigureOut">
              <a:rPr lang="en-US" smtClean="0"/>
              <a:pPr/>
              <a:t>6/24/2010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198D1D-9708-4936-BB36-E3CDC2F77CE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8C2C350-89A7-4921-B246-A7FCD97159BE}" type="datetimeFigureOut">
              <a:rPr lang="en-US" smtClean="0"/>
              <a:pPr/>
              <a:t>6/24/2010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198D1D-9708-4936-BB36-E3CDC2F77CE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48C2C350-89A7-4921-B246-A7FCD97159BE}" type="datetimeFigureOut">
              <a:rPr lang="en-US" smtClean="0"/>
              <a:pPr/>
              <a:t>6/24/2010</a:t>
            </a:fld>
            <a:endParaRPr lang="en-US"/>
          </a:p>
        </p:txBody>
      </p:sp>
      <p:sp>
        <p:nvSpPr>
          <p:cNvPr id="9" name="Slide Number Placeholder 8"/>
          <p:cNvSpPr>
            <a:spLocks noGrp="1"/>
          </p:cNvSpPr>
          <p:nvPr>
            <p:ph type="sldNum" sz="quarter" idx="15"/>
          </p:nvPr>
        </p:nvSpPr>
        <p:spPr/>
        <p:txBody>
          <a:bodyPr rtlCol="0"/>
          <a:lstStyle/>
          <a:p>
            <a:fld id="{30198D1D-9708-4936-BB36-E3CDC2F77CE4}"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48C2C350-89A7-4921-B246-A7FCD97159BE}" type="datetimeFigureOut">
              <a:rPr lang="en-US" smtClean="0"/>
              <a:pPr/>
              <a:t>6/24/2010</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30198D1D-9708-4936-BB36-E3CDC2F77CE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8C2C350-89A7-4921-B246-A7FCD97159BE}" type="datetimeFigureOut">
              <a:rPr lang="en-US" smtClean="0"/>
              <a:pPr/>
              <a:t>6/24/2010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0198D1D-9708-4936-BB36-E3CDC2F77CE4}"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48C2C350-89A7-4921-B246-A7FCD97159BE}" type="datetimeFigureOut">
              <a:rPr lang="en-US" smtClean="0"/>
              <a:pPr/>
              <a:t>6/24/2010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0198D1D-9708-4936-BB36-E3CDC2F77CE4}"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48C2C350-89A7-4921-B246-A7FCD97159BE}" type="datetimeFigureOut">
              <a:rPr lang="en-US" smtClean="0"/>
              <a:pPr/>
              <a:t>6/24/2010</a:t>
            </a:fld>
            <a:endParaRPr lang="en-US"/>
          </a:p>
        </p:txBody>
      </p:sp>
      <p:sp>
        <p:nvSpPr>
          <p:cNvPr id="7" name="Slide Number Placeholder 6"/>
          <p:cNvSpPr>
            <a:spLocks noGrp="1"/>
          </p:cNvSpPr>
          <p:nvPr>
            <p:ph type="sldNum" sz="quarter" idx="11"/>
          </p:nvPr>
        </p:nvSpPr>
        <p:spPr/>
        <p:txBody>
          <a:bodyPr rtlCol="0"/>
          <a:lstStyle/>
          <a:p>
            <a:fld id="{30198D1D-9708-4936-BB36-E3CDC2F77CE4}"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C2C350-89A7-4921-B246-A7FCD97159BE}" type="datetimeFigureOut">
              <a:rPr lang="en-US" smtClean="0"/>
              <a:pPr/>
              <a:t>6/24/2010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0198D1D-9708-4936-BB36-E3CDC2F77CE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48C2C350-89A7-4921-B246-A7FCD97159BE}" type="datetimeFigureOut">
              <a:rPr lang="en-US" smtClean="0"/>
              <a:pPr/>
              <a:t>6/24/2010</a:t>
            </a:fld>
            <a:endParaRPr lang="en-US"/>
          </a:p>
        </p:txBody>
      </p:sp>
      <p:sp>
        <p:nvSpPr>
          <p:cNvPr id="22" name="Slide Number Placeholder 21"/>
          <p:cNvSpPr>
            <a:spLocks noGrp="1"/>
          </p:cNvSpPr>
          <p:nvPr>
            <p:ph type="sldNum" sz="quarter" idx="15"/>
          </p:nvPr>
        </p:nvSpPr>
        <p:spPr/>
        <p:txBody>
          <a:bodyPr rtlCol="0"/>
          <a:lstStyle/>
          <a:p>
            <a:fld id="{30198D1D-9708-4936-BB36-E3CDC2F77CE4}"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48C2C350-89A7-4921-B246-A7FCD97159BE}" type="datetimeFigureOut">
              <a:rPr lang="en-US" smtClean="0"/>
              <a:pPr/>
              <a:t>6/24/2010</a:t>
            </a:fld>
            <a:endParaRPr lang="en-US"/>
          </a:p>
        </p:txBody>
      </p:sp>
      <p:sp>
        <p:nvSpPr>
          <p:cNvPr id="18" name="Slide Number Placeholder 17"/>
          <p:cNvSpPr>
            <a:spLocks noGrp="1"/>
          </p:cNvSpPr>
          <p:nvPr>
            <p:ph type="sldNum" sz="quarter" idx="11"/>
          </p:nvPr>
        </p:nvSpPr>
        <p:spPr/>
        <p:txBody>
          <a:bodyPr rtlCol="0"/>
          <a:lstStyle/>
          <a:p>
            <a:fld id="{30198D1D-9708-4936-BB36-E3CDC2F77CE4}"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48C2C350-89A7-4921-B246-A7FCD97159BE}" type="datetimeFigureOut">
              <a:rPr lang="en-US" smtClean="0"/>
              <a:pPr/>
              <a:t>6/24/2010</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0198D1D-9708-4936-BB36-E3CDC2F77CE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usdintelessentials12.wikispaces.com/file/view/Carla%20Schneider%20Raft%20Assignment%20for%20the%20Cay.docx"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usdintelessentials12.wikispaces.com/file/view/Carla%20Schneider%20Digital%20Story%20Checklist%20and%20Rubric.docx"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usdintelessentials12.wikispaces.com/file/view/Carla%20Schneider%20The%20Cay%20KWL.docx" TargetMode="External"/><Relationship Id="rId2" Type="http://schemas.openxmlformats.org/officeDocument/2006/relationships/hyperlink" Target="http://susdintelessentials12.wikispaces.com/file/view/Carla%20Schneider%20The%20Cay%20Anticipation%20Guide.do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Seeing things from another Point of view</a:t>
            </a:r>
            <a:endParaRPr lang="en-US" dirty="0"/>
          </a:p>
        </p:txBody>
      </p:sp>
      <p:sp>
        <p:nvSpPr>
          <p:cNvPr id="3" name="Subtitle 2"/>
          <p:cNvSpPr>
            <a:spLocks noGrp="1"/>
          </p:cNvSpPr>
          <p:nvPr>
            <p:ph type="subTitle" idx="1"/>
          </p:nvPr>
        </p:nvSpPr>
        <p:spPr/>
        <p:txBody>
          <a:bodyPr/>
          <a:lstStyle/>
          <a:p>
            <a:r>
              <a:rPr lang="en-US" dirty="0" smtClean="0"/>
              <a:t>Carla Schneider</a:t>
            </a:r>
          </a:p>
          <a:p>
            <a:r>
              <a:rPr lang="en-US" dirty="0" err="1" smtClean="0"/>
              <a:t>Kiva</a:t>
            </a:r>
            <a:r>
              <a:rPr lang="en-US" dirty="0" smtClean="0"/>
              <a:t> Elementary School</a:t>
            </a:r>
            <a:endParaRPr lang="en-US" dirty="0"/>
          </a:p>
        </p:txBody>
      </p:sp>
      <p:pic>
        <p:nvPicPr>
          <p:cNvPr id="1026" name="Picture 2" descr="C:\Documents and Settings\CSCHNEID\Local Settings\Temporary Internet Files\Content.IE5\P47FNTSZ\MP900438342[1].jpg"/>
          <p:cNvPicPr>
            <a:picLocks noChangeAspect="1" noChangeArrowheads="1"/>
          </p:cNvPicPr>
          <p:nvPr/>
        </p:nvPicPr>
        <p:blipFill>
          <a:blip r:embed="rId2" cstate="print"/>
          <a:srcRect/>
          <a:stretch>
            <a:fillRect/>
          </a:stretch>
        </p:blipFill>
        <p:spPr bwMode="auto">
          <a:xfrm>
            <a:off x="4800600" y="457200"/>
            <a:ext cx="3911149" cy="2935224"/>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 for My Students </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To explore various points of view by:	</a:t>
            </a:r>
          </a:p>
          <a:p>
            <a:pPr lvl="1"/>
            <a:r>
              <a:rPr lang="en-US" dirty="0" smtClean="0"/>
              <a:t>Writing about a given event from three different character’s point of view</a:t>
            </a:r>
          </a:p>
          <a:p>
            <a:pPr lvl="1"/>
            <a:r>
              <a:rPr lang="en-US" dirty="0" smtClean="0">
                <a:hlinkClick r:id="rId2"/>
              </a:rPr>
              <a:t>To create a digital story given a specific </a:t>
            </a:r>
            <a:r>
              <a:rPr lang="en-US" u="sng" dirty="0" smtClean="0">
                <a:hlinkClick r:id="rId2"/>
              </a:rPr>
              <a:t>R</a:t>
            </a:r>
            <a:r>
              <a:rPr lang="en-US" dirty="0" smtClean="0">
                <a:hlinkClick r:id="rId2"/>
              </a:rPr>
              <a:t>ole, </a:t>
            </a:r>
            <a:r>
              <a:rPr lang="en-US" u="sng" dirty="0" smtClean="0">
                <a:hlinkClick r:id="rId2"/>
              </a:rPr>
              <a:t>A</a:t>
            </a:r>
            <a:r>
              <a:rPr lang="en-US" dirty="0" smtClean="0">
                <a:hlinkClick r:id="rId2"/>
              </a:rPr>
              <a:t>udience, </a:t>
            </a:r>
            <a:r>
              <a:rPr lang="en-US" u="sng" dirty="0" smtClean="0">
                <a:hlinkClick r:id="rId2"/>
              </a:rPr>
              <a:t>F</a:t>
            </a:r>
            <a:r>
              <a:rPr lang="en-US" dirty="0" smtClean="0">
                <a:hlinkClick r:id="rId2"/>
              </a:rPr>
              <a:t>ormat, and </a:t>
            </a:r>
            <a:r>
              <a:rPr lang="en-US" u="sng" dirty="0" smtClean="0">
                <a:hlinkClick r:id="rId2"/>
              </a:rPr>
              <a:t>T</a:t>
            </a:r>
            <a:r>
              <a:rPr lang="en-US" dirty="0" smtClean="0">
                <a:hlinkClick r:id="rId2"/>
              </a:rPr>
              <a:t>opic (R.A.F.T.)</a:t>
            </a:r>
            <a:endParaRPr lang="en-US" dirty="0" smtClean="0"/>
          </a:p>
          <a:p>
            <a:endParaRPr lang="en-US" dirty="0" smtClean="0"/>
          </a:p>
          <a:p>
            <a:r>
              <a:rPr lang="en-US" dirty="0" smtClean="0"/>
              <a:t>To improve their technology and research skills by:</a:t>
            </a:r>
          </a:p>
          <a:p>
            <a:pPr lvl="1"/>
            <a:r>
              <a:rPr lang="en-US" sz="2000" dirty="0" smtClean="0"/>
              <a:t>Asking questions about reliability and accuracy of websites and information sources</a:t>
            </a:r>
          </a:p>
          <a:p>
            <a:pPr lvl="1"/>
            <a:r>
              <a:rPr lang="en-US" sz="2000" dirty="0" smtClean="0"/>
              <a:t>Learning to download video, pictures, and music </a:t>
            </a:r>
          </a:p>
          <a:p>
            <a:pPr lvl="1"/>
            <a:r>
              <a:rPr lang="en-US" sz="2000" dirty="0" smtClean="0"/>
              <a:t>Use a “digital storytelling” program to create a multimedia presentation that is content-rich yet emotionally moving</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Goals		</a:t>
            </a:r>
            <a:endParaRPr lang="en-US" dirty="0"/>
          </a:p>
        </p:txBody>
      </p:sp>
      <p:sp>
        <p:nvSpPr>
          <p:cNvPr id="3" name="Content Placeholder 2"/>
          <p:cNvSpPr>
            <a:spLocks noGrp="1"/>
          </p:cNvSpPr>
          <p:nvPr>
            <p:ph sz="quarter" idx="1"/>
          </p:nvPr>
        </p:nvSpPr>
        <p:spPr/>
        <p:txBody>
          <a:bodyPr/>
          <a:lstStyle/>
          <a:p>
            <a:r>
              <a:rPr lang="en-US" dirty="0" smtClean="0">
                <a:hlinkClick r:id="rId2"/>
              </a:rPr>
              <a:t>Students will self evaluate themselves on a teacher created rubric before the final assessment to be aware of teacher expectations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Request for Feedback</a:t>
            </a:r>
            <a:endParaRPr lang="en-US" dirty="0"/>
          </a:p>
        </p:txBody>
      </p:sp>
      <p:sp>
        <p:nvSpPr>
          <p:cNvPr id="3" name="Content Placeholder 2"/>
          <p:cNvSpPr>
            <a:spLocks noGrp="1"/>
          </p:cNvSpPr>
          <p:nvPr>
            <p:ph sz="quarter" idx="1"/>
          </p:nvPr>
        </p:nvSpPr>
        <p:spPr/>
        <p:txBody>
          <a:bodyPr/>
          <a:lstStyle/>
          <a:p>
            <a:r>
              <a:rPr lang="en-US" dirty="0" smtClean="0"/>
              <a:t>How do I provide opportunities for students to blog and use technology with limited classroom computer and lab time?</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 Cited Page</a:t>
            </a:r>
            <a:endParaRPr lang="en-US" dirty="0"/>
          </a:p>
        </p:txBody>
      </p:sp>
      <p:sp>
        <p:nvSpPr>
          <p:cNvPr id="3" name="Content Placeholder 2"/>
          <p:cNvSpPr>
            <a:spLocks noGrp="1"/>
          </p:cNvSpPr>
          <p:nvPr>
            <p:ph sz="quarter" idx="1"/>
          </p:nvPr>
        </p:nvSpPr>
        <p:spPr/>
        <p:txBody>
          <a:bodyPr/>
          <a:lstStyle/>
          <a:p>
            <a:r>
              <a:rPr lang="en-US" dirty="0" smtClean="0"/>
              <a:t>Museum of Tolerance</a:t>
            </a:r>
          </a:p>
          <a:p>
            <a:pPr lvl="1"/>
            <a:r>
              <a:rPr lang="en-US" dirty="0" smtClean="0"/>
              <a:t>http://www.museumoftolerance.com/atf/cf/%7B0418CDF9-65C7-4424-955C-E30218530A20%7D/guide.pdf</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 Summary</a:t>
            </a:r>
            <a:endParaRPr lang="en-US" dirty="0"/>
          </a:p>
        </p:txBody>
      </p:sp>
      <p:sp>
        <p:nvSpPr>
          <p:cNvPr id="3" name="Content Placeholder 2"/>
          <p:cNvSpPr>
            <a:spLocks noGrp="1"/>
          </p:cNvSpPr>
          <p:nvPr>
            <p:ph sz="quarter" idx="1"/>
          </p:nvPr>
        </p:nvSpPr>
        <p:spPr/>
        <p:txBody>
          <a:bodyPr>
            <a:normAutofit fontScale="25000" lnSpcReduction="20000"/>
          </a:bodyPr>
          <a:lstStyle/>
          <a:p>
            <a:r>
              <a:rPr lang="en-US" sz="9600" i="1" dirty="0" smtClean="0"/>
              <a:t>“…it is crucial for all of us to give new meaning to the word ‘tolerance’ and understand that our ability to value each and every person is the ethical basis for peace, security and intercultural dialogue.</a:t>
            </a:r>
          </a:p>
          <a:p>
            <a:pPr>
              <a:buNone/>
            </a:pPr>
            <a:endParaRPr lang="en-US" sz="9600" i="1" dirty="0" smtClean="0"/>
          </a:p>
          <a:p>
            <a:pPr>
              <a:buNone/>
            </a:pPr>
            <a:r>
              <a:rPr lang="en-US" sz="9600" i="1" dirty="0" smtClean="0"/>
              <a:t>A peaceful future depends on our everyday acts and gestures. Let us educate for tolerance in our schools and communities, in our homes and workplaces and, most of all, in our hearts and minds.”</a:t>
            </a:r>
          </a:p>
          <a:p>
            <a:pPr>
              <a:buNone/>
            </a:pPr>
            <a:endParaRPr lang="en-US" sz="8000" i="1" dirty="0" smtClean="0"/>
          </a:p>
          <a:p>
            <a:r>
              <a:rPr lang="en-US" sz="5600" b="1" dirty="0" smtClean="0"/>
              <a:t>– FEDERICO MAYOR,</a:t>
            </a:r>
          </a:p>
          <a:p>
            <a:pPr>
              <a:buNone/>
            </a:pPr>
            <a:r>
              <a:rPr lang="en-US" sz="5600" b="1" dirty="0" smtClean="0"/>
              <a:t>DIRECTOR-GENERAL OF UNESCO</a:t>
            </a:r>
          </a:p>
          <a:p>
            <a:pPr>
              <a:buNone/>
            </a:pPr>
            <a:r>
              <a:rPr lang="en-US" sz="5600" dirty="0" smtClean="0"/>
              <a:t>FROM HIS ADDRESS AT THE DEDICATION</a:t>
            </a:r>
          </a:p>
          <a:p>
            <a:pPr>
              <a:buNone/>
            </a:pPr>
            <a:r>
              <a:rPr lang="en-US" sz="5600" dirty="0" smtClean="0"/>
              <a:t>OF THE MUSEUM OF TOLERANCE, FEBRUARY 8, 1993</a:t>
            </a:r>
            <a:endParaRPr lang="en-US" sz="5600" i="1" dirty="0" smtClean="0"/>
          </a:p>
          <a:p>
            <a:endParaRPr lang="en-US" i="1" dirty="0" smtClean="0"/>
          </a:p>
          <a:p>
            <a:endParaRPr lang="en-US" i="1" dirty="0" smtClean="0"/>
          </a:p>
          <a:p>
            <a:endParaRPr lang="en-US" i="1" dirty="0" smtClean="0"/>
          </a:p>
          <a:p>
            <a:endParaRPr lang="en-US" i="1" dirty="0" smtClean="0"/>
          </a:p>
          <a:p>
            <a:endParaRPr lang="en-US" i="1" dirty="0" smtClean="0"/>
          </a:p>
          <a:p>
            <a:endParaRPr lang="en-US" i="1" dirty="0" smtClean="0"/>
          </a:p>
          <a:p>
            <a:endParaRPr lang="en-US" i="1" dirty="0" smtClean="0"/>
          </a:p>
          <a:p>
            <a:endParaRPr lang="en-US" i="1" dirty="0" smtClean="0"/>
          </a:p>
          <a:p>
            <a:endParaRPr lang="en-US" i="1" dirty="0" smtClean="0"/>
          </a:p>
          <a:p>
            <a:endParaRPr lang="en-US" i="1" dirty="0" smtClean="0"/>
          </a:p>
          <a:p>
            <a:r>
              <a:rPr lang="en-US" dirty="0" smtClean="0"/>
              <a:t>Read the novel, </a:t>
            </a:r>
            <a:r>
              <a:rPr lang="en-US" i="1" dirty="0" smtClean="0"/>
              <a:t>The Cay, </a:t>
            </a:r>
            <a:r>
              <a:rPr lang="en-US" dirty="0" smtClean="0"/>
              <a:t> by Theodore Taylor</a:t>
            </a:r>
          </a:p>
          <a:p>
            <a:r>
              <a:rPr lang="en-US" dirty="0" smtClean="0"/>
              <a:t>During this unit, you will learn a brief history of World War II</a:t>
            </a:r>
          </a:p>
          <a:p>
            <a:r>
              <a:rPr lang="en-US" dirty="0" smtClean="0"/>
              <a:t>Study Martin’s Luther King’s “I Had a Dream Speech”</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381000"/>
            <a:ext cx="6705600" cy="6186309"/>
          </a:xfrm>
          <a:prstGeom prst="rect">
            <a:avLst/>
          </a:prstGeom>
          <a:noFill/>
        </p:spPr>
        <p:txBody>
          <a:bodyPr wrap="square" rtlCol="0">
            <a:spAutoFit/>
          </a:bodyPr>
          <a:lstStyle/>
          <a:p>
            <a:r>
              <a:rPr lang="en-US" sz="3600" dirty="0" smtClean="0"/>
              <a:t>After reading the novel, </a:t>
            </a:r>
            <a:r>
              <a:rPr lang="en-US" sz="3600" i="1" dirty="0" smtClean="0"/>
              <a:t>The Cay, </a:t>
            </a:r>
            <a:r>
              <a:rPr lang="en-US" sz="3600" dirty="0" smtClean="0"/>
              <a:t> you will create a digital story using the R.A.F.T. format exploring how words and images can shape emotion, thoughts and actions that will demonstrate how Phillip learned tolerance and acceptance.</a:t>
            </a:r>
          </a:p>
          <a:p>
            <a:pPr>
              <a:buFont typeface="Arial" pitchFamily="34" charset="0"/>
              <a:buChar char="•"/>
            </a:pPr>
            <a:endParaRPr lang="en-US" sz="36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Essential Questions</a:t>
            </a:r>
            <a:endParaRPr lang="en-US" dirty="0"/>
          </a:p>
        </p:txBody>
      </p:sp>
      <p:sp>
        <p:nvSpPr>
          <p:cNvPr id="3" name="Content Placeholder 2"/>
          <p:cNvSpPr>
            <a:spLocks noGrp="1"/>
          </p:cNvSpPr>
          <p:nvPr>
            <p:ph sz="quarter" idx="1"/>
          </p:nvPr>
        </p:nvSpPr>
        <p:spPr/>
        <p:txBody>
          <a:bodyPr>
            <a:normAutofit fontScale="70000" lnSpcReduction="20000"/>
          </a:bodyPr>
          <a:lstStyle/>
          <a:p>
            <a:r>
              <a:rPr lang="en-US" dirty="0" smtClean="0"/>
              <a:t>Essential question:</a:t>
            </a:r>
          </a:p>
          <a:p>
            <a:pPr lvl="1"/>
            <a:r>
              <a:rPr lang="en-US" dirty="0" smtClean="0"/>
              <a:t>What would happen if you look at a situation from </a:t>
            </a:r>
            <a:r>
              <a:rPr lang="en-US" smtClean="0"/>
              <a:t>another’s point of view?</a:t>
            </a:r>
            <a:endParaRPr lang="en-US" dirty="0" smtClean="0"/>
          </a:p>
          <a:p>
            <a:pPr lvl="1"/>
            <a:endParaRPr lang="en-US" sz="2400" dirty="0" smtClean="0"/>
          </a:p>
          <a:p>
            <a:r>
              <a:rPr lang="en-US" dirty="0" smtClean="0"/>
              <a:t>Unit questions:</a:t>
            </a:r>
          </a:p>
          <a:p>
            <a:pPr lvl="1"/>
            <a:r>
              <a:rPr lang="en-US" sz="2400" dirty="0" smtClean="0"/>
              <a:t>How do words shape our emotions, thoughts and ideas?</a:t>
            </a:r>
          </a:p>
          <a:p>
            <a:pPr lvl="1"/>
            <a:r>
              <a:rPr lang="en-US" sz="2400" dirty="0" smtClean="0"/>
              <a:t>How does a person’s environment affect their world view?</a:t>
            </a:r>
          </a:p>
          <a:p>
            <a:pPr lvl="1"/>
            <a:r>
              <a:rPr lang="en-US" sz="2400" dirty="0" smtClean="0"/>
              <a:t>How does conflict influence change?</a:t>
            </a:r>
          </a:p>
          <a:p>
            <a:pPr lvl="1">
              <a:buNone/>
            </a:pPr>
            <a:endParaRPr lang="en-US" sz="2400" dirty="0" smtClean="0"/>
          </a:p>
          <a:p>
            <a:r>
              <a:rPr lang="en-US" dirty="0" smtClean="0"/>
              <a:t>Content questions:</a:t>
            </a:r>
          </a:p>
          <a:p>
            <a:pPr lvl="1"/>
            <a:r>
              <a:rPr lang="en-US" sz="2400" dirty="0" smtClean="0"/>
              <a:t>What was the conflict and climax in </a:t>
            </a:r>
            <a:r>
              <a:rPr lang="en-US" sz="2400" i="1" dirty="0" smtClean="0"/>
              <a:t>The Cay?</a:t>
            </a:r>
            <a:endParaRPr lang="en-US" sz="2400" dirty="0" smtClean="0"/>
          </a:p>
          <a:p>
            <a:pPr lvl="1"/>
            <a:r>
              <a:rPr lang="en-US" sz="2400" dirty="0" smtClean="0"/>
              <a:t>How has Phillip changed as a result of his experiences on the Cay?</a:t>
            </a:r>
          </a:p>
          <a:p>
            <a:pPr lvl="1"/>
            <a:r>
              <a:rPr lang="en-US" sz="2400" dirty="0" smtClean="0"/>
              <a:t>How would this story be different if it took place in 2010?</a:t>
            </a:r>
          </a:p>
          <a:p>
            <a:pPr lvl="1"/>
            <a:r>
              <a:rPr lang="en-US" sz="2400" dirty="0" smtClean="0"/>
              <a:t>How did blindness help Phillip truly see?</a:t>
            </a:r>
          </a:p>
          <a:p>
            <a:pPr lvl="1"/>
            <a:endParaRPr lang="en-US" sz="2400" dirty="0" smtClean="0"/>
          </a:p>
          <a:p>
            <a:pPr lvl="1">
              <a:buNone/>
            </a:pPr>
            <a:r>
              <a:rPr lang="en-US" sz="2400" dirty="0" smtClean="0"/>
              <a:t>	</a:t>
            </a:r>
          </a:p>
          <a:p>
            <a:pPr lvl="2"/>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Teaching Tolerance Project</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This project will help my students develop 21rst Century Skills through:</a:t>
            </a:r>
          </a:p>
          <a:p>
            <a:pPr lvl="1"/>
            <a:r>
              <a:rPr lang="en-US" dirty="0" smtClean="0"/>
              <a:t>Collaboration with peers</a:t>
            </a:r>
          </a:p>
          <a:p>
            <a:pPr lvl="1"/>
            <a:r>
              <a:rPr lang="en-US" dirty="0" smtClean="0"/>
              <a:t>Producing a project articulating thoughts and ideas clearly and effectively through speaking and writing </a:t>
            </a:r>
          </a:p>
          <a:p>
            <a:pPr lvl="1"/>
            <a:r>
              <a:rPr lang="en-US" dirty="0" smtClean="0"/>
              <a:t>Demonstrating originality and inventiveness in work </a:t>
            </a:r>
          </a:p>
          <a:p>
            <a:pPr lvl="1"/>
            <a:r>
              <a:rPr lang="en-US" dirty="0" smtClean="0"/>
              <a:t>Being open and responsive to new and diverse perspectives </a:t>
            </a:r>
          </a:p>
          <a:p>
            <a:pPr lvl="1"/>
            <a:r>
              <a:rPr lang="en-US" dirty="0" smtClean="0"/>
              <a:t>Using digital technology, communication tools and/or networks appropriately to access, manage, integrate, evaluate, and create information in order to function in a knowledge economy </a:t>
            </a:r>
          </a:p>
          <a:p>
            <a:pPr lvl="1"/>
            <a:endParaRPr lang="en-US" dirty="0" smtClean="0"/>
          </a:p>
          <a:p>
            <a:pPr lvl="1"/>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Gauging Student Needs Assessment </a:t>
            </a:r>
            <a:endParaRPr lang="en-US" dirty="0"/>
          </a:p>
        </p:txBody>
      </p:sp>
      <p:sp>
        <p:nvSpPr>
          <p:cNvPr id="3" name="Content Placeholder 2"/>
          <p:cNvSpPr>
            <a:spLocks noGrp="1"/>
          </p:cNvSpPr>
          <p:nvPr>
            <p:ph sz="quarter" idx="1"/>
          </p:nvPr>
        </p:nvSpPr>
        <p:spPr>
          <a:xfrm>
            <a:off x="457200" y="1600200"/>
            <a:ext cx="7696200" cy="4873752"/>
          </a:xfrm>
        </p:spPr>
        <p:txBody>
          <a:bodyPr>
            <a:normAutofit/>
          </a:bodyPr>
          <a:lstStyle/>
          <a:p>
            <a:r>
              <a:rPr lang="en-US" dirty="0" smtClean="0">
                <a:hlinkClick r:id="rId2"/>
              </a:rPr>
              <a:t>Purpose of Anticipation Guide Pre-Assessment</a:t>
            </a:r>
            <a:endParaRPr lang="en-US" dirty="0" smtClean="0"/>
          </a:p>
          <a:p>
            <a:pPr lvl="1"/>
            <a:r>
              <a:rPr lang="en-US" dirty="0" smtClean="0"/>
              <a:t>To gather information about what students think about the Essential and Unit questions  related to the content—to activate their prior knowledge and stimulate interest in the topic.</a:t>
            </a:r>
          </a:p>
          <a:p>
            <a:r>
              <a:rPr lang="en-US" dirty="0" smtClean="0">
                <a:hlinkClick r:id="rId3"/>
              </a:rPr>
              <a:t>Purpose of K-W-L Pre-Assessment</a:t>
            </a:r>
            <a:endParaRPr lang="en-US" dirty="0" smtClean="0"/>
          </a:p>
          <a:p>
            <a:pPr lvl="1"/>
            <a:r>
              <a:rPr lang="en-US" dirty="0" smtClean="0"/>
              <a:t>To determine student prior knowledge regarding unit content</a:t>
            </a:r>
          </a:p>
          <a:p>
            <a:r>
              <a:rPr lang="en-US" dirty="0" smtClean="0"/>
              <a:t>What I want to learn from my students?</a:t>
            </a:r>
          </a:p>
          <a:p>
            <a:pPr lvl="1"/>
            <a:r>
              <a:rPr lang="en-US" dirty="0" smtClean="0"/>
              <a:t>Attitudes and preconceived prejudices students might have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Gauging Student Needs Assessment </a:t>
            </a:r>
            <a:endParaRPr lang="en-US" dirty="0"/>
          </a:p>
        </p:txBody>
      </p:sp>
      <p:sp>
        <p:nvSpPr>
          <p:cNvPr id="3" name="Content Placeholder 2"/>
          <p:cNvSpPr>
            <a:spLocks noGrp="1"/>
          </p:cNvSpPr>
          <p:nvPr>
            <p:ph sz="quarter" idx="1"/>
          </p:nvPr>
        </p:nvSpPr>
        <p:spPr/>
        <p:txBody>
          <a:bodyPr/>
          <a:lstStyle/>
          <a:p>
            <a:r>
              <a:rPr lang="en-US" dirty="0" smtClean="0"/>
              <a:t>How I have tried to incorporate higher level thinking skills?</a:t>
            </a:r>
          </a:p>
          <a:p>
            <a:pPr lvl="1"/>
            <a:r>
              <a:rPr lang="en-US" dirty="0" smtClean="0"/>
              <a:t>Students will be creating interpretive questions throughout the reading of the novel</a:t>
            </a:r>
          </a:p>
          <a:p>
            <a:pPr lvl="1"/>
            <a:r>
              <a:rPr lang="en-US" dirty="0" smtClean="0"/>
              <a:t>Students will be able to integrate ideas learned from reading the novel into a digital story. This assignment will be differentiated by student choice. They will select a role, audience, format and topic to tell a story from a character’s point of view.</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Gauging Student Needs Assessment</a:t>
            </a:r>
            <a:endParaRPr lang="en-US" dirty="0"/>
          </a:p>
        </p:txBody>
      </p:sp>
      <p:sp>
        <p:nvSpPr>
          <p:cNvPr id="3" name="Content Placeholder 2"/>
          <p:cNvSpPr>
            <a:spLocks noGrp="1"/>
          </p:cNvSpPr>
          <p:nvPr>
            <p:ph sz="quarter" idx="1"/>
          </p:nvPr>
        </p:nvSpPr>
        <p:spPr/>
        <p:txBody>
          <a:bodyPr/>
          <a:lstStyle/>
          <a:p>
            <a:pPr marL="274320" lvl="1">
              <a:spcBef>
                <a:spcPts val="600"/>
              </a:spcBef>
              <a:buSzPct val="70000"/>
              <a:buFont typeface="Wingdings"/>
              <a:buChar char=""/>
            </a:pPr>
            <a:r>
              <a:rPr lang="en-US" b="1" dirty="0" smtClean="0"/>
              <a:t>How the assessment information helps me and my students plan for upcoming activities in the unit?</a:t>
            </a:r>
            <a:endParaRPr lang="en-US" dirty="0" smtClean="0"/>
          </a:p>
          <a:p>
            <a:pPr lvl="1"/>
            <a:r>
              <a:rPr lang="en-US" dirty="0" smtClean="0"/>
              <a:t>If students do not have prior knowledge of a topic, I will know what background information needs to be addressed</a:t>
            </a:r>
          </a:p>
          <a:p>
            <a:pPr lvl="1"/>
            <a:r>
              <a:rPr lang="en-US" dirty="0" smtClean="0"/>
              <a:t>Weekly comprehension quizzes will enable me to monitor and adjust for learner’s needs.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Goals for the Course</a:t>
            </a:r>
            <a:endParaRPr lang="en-US" dirty="0"/>
          </a:p>
        </p:txBody>
      </p:sp>
      <p:sp>
        <p:nvSpPr>
          <p:cNvPr id="3" name="Content Placeholder 2"/>
          <p:cNvSpPr>
            <a:spLocks noGrp="1"/>
          </p:cNvSpPr>
          <p:nvPr>
            <p:ph sz="quarter" idx="1"/>
          </p:nvPr>
        </p:nvSpPr>
        <p:spPr/>
        <p:txBody>
          <a:bodyPr/>
          <a:lstStyle/>
          <a:p>
            <a:r>
              <a:rPr lang="en-US" dirty="0" smtClean="0"/>
              <a:t>Help students understand how the people around them influence their beliefs.</a:t>
            </a:r>
          </a:p>
          <a:p>
            <a:pPr>
              <a:buNone/>
            </a:pPr>
            <a:endParaRPr lang="en-US" sz="2000" dirty="0" smtClean="0"/>
          </a:p>
          <a:p>
            <a:r>
              <a:rPr lang="en-US" dirty="0" smtClean="0"/>
              <a:t>Help students evaluate different points of view.</a:t>
            </a:r>
          </a:p>
          <a:p>
            <a:pPr>
              <a:buNone/>
            </a:pPr>
            <a:endParaRPr lang="en-US" dirty="0" smtClean="0"/>
          </a:p>
          <a:p>
            <a:r>
              <a:rPr lang="en-US" dirty="0" smtClean="0"/>
              <a:t>Learn about digital storytelling and how it can help students become aware of how media can be used easily to create bias/show one side of an issue. </a:t>
            </a:r>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148</TotalTime>
  <Words>684</Words>
  <Application>Microsoft Office PowerPoint</Application>
  <PresentationFormat>On-screen Show (4:3)</PresentationFormat>
  <Paragraphs>86</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Oriel</vt:lpstr>
      <vt:lpstr>Seeing things from another Point of view</vt:lpstr>
      <vt:lpstr>Unit Summary</vt:lpstr>
      <vt:lpstr>Slide 3</vt:lpstr>
      <vt:lpstr>Essential Questions</vt:lpstr>
      <vt:lpstr>Teaching Tolerance Project</vt:lpstr>
      <vt:lpstr>Gauging Student Needs Assessment </vt:lpstr>
      <vt:lpstr>Gauging Student Needs Assessment </vt:lpstr>
      <vt:lpstr>Gauging Student Needs Assessment</vt:lpstr>
      <vt:lpstr>My Goals for the Course</vt:lpstr>
      <vt:lpstr>Goals for My Students </vt:lpstr>
      <vt:lpstr>More Goals  </vt:lpstr>
      <vt:lpstr>Request for Feedback</vt:lpstr>
      <vt:lpstr>Works Cited Page</vt:lpstr>
    </vt:vector>
  </TitlesOfParts>
  <Company>SUSD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CSCHNEID</dc:creator>
  <cp:lastModifiedBy>CSCHNEID</cp:lastModifiedBy>
  <cp:revision>33</cp:revision>
  <dcterms:created xsi:type="dcterms:W3CDTF">2010-06-22T15:57:38Z</dcterms:created>
  <dcterms:modified xsi:type="dcterms:W3CDTF">2010-06-24T19:03:13Z</dcterms:modified>
</cp:coreProperties>
</file>